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850" autoAdjust="0"/>
    <p:restoredTop sz="94660"/>
  </p:normalViewPr>
  <p:slideViewPr>
    <p:cSldViewPr snapToGrid="0">
      <p:cViewPr varScale="1">
        <p:scale>
          <a:sx n="81" d="100"/>
          <a:sy n="81" d="100"/>
        </p:scale>
        <p:origin x="116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8189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2108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3239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2139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2619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1406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05808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63158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281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907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17361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426AF4-CD73-464B-AA09-BE340C8A0288}" type="datetimeFigureOut">
              <a:rPr lang="de-DE" smtClean="0"/>
              <a:t>19.04.23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BD53D7-E953-4FBD-AA8E-7B3F5B35069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0298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Gerader Verbinder 4"/>
          <p:cNvCxnSpPr/>
          <p:nvPr/>
        </p:nvCxnSpPr>
        <p:spPr>
          <a:xfrm>
            <a:off x="626301" y="2354893"/>
            <a:ext cx="5398718" cy="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Gerader Verbinder 6"/>
          <p:cNvCxnSpPr/>
          <p:nvPr/>
        </p:nvCxnSpPr>
        <p:spPr>
          <a:xfrm>
            <a:off x="1816274" y="2192055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Gerader Verbinder 7"/>
          <p:cNvCxnSpPr/>
          <p:nvPr/>
        </p:nvCxnSpPr>
        <p:spPr>
          <a:xfrm>
            <a:off x="4336094" y="2194142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Textfeld 8"/>
          <p:cNvSpPr txBox="1"/>
          <p:nvPr/>
        </p:nvSpPr>
        <p:spPr>
          <a:xfrm>
            <a:off x="643962" y="2342367"/>
            <a:ext cx="11564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AUSBILDUNG</a:t>
            </a:r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1832313" y="2344455"/>
            <a:ext cx="937016" cy="3092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ARBEITEN</a:t>
            </a:r>
          </a:p>
        </p:txBody>
      </p:sp>
      <p:sp>
        <p:nvSpPr>
          <p:cNvPr id="11" name="Textfeld 10"/>
          <p:cNvSpPr txBox="1"/>
          <p:nvPr/>
        </p:nvSpPr>
        <p:spPr>
          <a:xfrm>
            <a:off x="4696060" y="2344455"/>
            <a:ext cx="8018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FREIZEIT</a:t>
            </a:r>
            <a:endParaRPr lang="de-DE" dirty="0"/>
          </a:p>
        </p:txBody>
      </p:sp>
      <p:cxnSp>
        <p:nvCxnSpPr>
          <p:cNvPr id="13" name="Gerader Verbinder 12"/>
          <p:cNvCxnSpPr/>
          <p:nvPr/>
        </p:nvCxnSpPr>
        <p:spPr>
          <a:xfrm>
            <a:off x="651353" y="2129425"/>
            <a:ext cx="1177447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1691014" y="1721894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X</a:t>
            </a:r>
          </a:p>
        </p:txBody>
      </p:sp>
      <p:cxnSp>
        <p:nvCxnSpPr>
          <p:cNvPr id="16" name="Gerader Verbinder 15"/>
          <p:cNvCxnSpPr/>
          <p:nvPr/>
        </p:nvCxnSpPr>
        <p:spPr>
          <a:xfrm flipV="1">
            <a:off x="4334005" y="488515"/>
            <a:ext cx="0" cy="18663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Gekrümmter Verbinder 24"/>
          <p:cNvCxnSpPr/>
          <p:nvPr/>
        </p:nvCxnSpPr>
        <p:spPr>
          <a:xfrm flipV="1">
            <a:off x="1866378" y="494693"/>
            <a:ext cx="2455100" cy="1402913"/>
          </a:xfrm>
          <a:prstGeom prst="curvedConnector3">
            <a:avLst>
              <a:gd name="adj1" fmla="val 50000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feld 27"/>
          <p:cNvSpPr txBox="1"/>
          <p:nvPr/>
        </p:nvSpPr>
        <p:spPr>
          <a:xfrm>
            <a:off x="4758108" y="1970762"/>
            <a:ext cx="6623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RENTE</a:t>
            </a:r>
            <a:endParaRPr lang="de-DE" dirty="0"/>
          </a:p>
        </p:txBody>
      </p:sp>
      <p:cxnSp>
        <p:nvCxnSpPr>
          <p:cNvPr id="30" name="Gerader Verbinder 29"/>
          <p:cNvCxnSpPr/>
          <p:nvPr/>
        </p:nvCxnSpPr>
        <p:spPr>
          <a:xfrm>
            <a:off x="4334005" y="1954060"/>
            <a:ext cx="1565754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Textfeld 30"/>
          <p:cNvSpPr txBox="1"/>
          <p:nvPr/>
        </p:nvSpPr>
        <p:spPr>
          <a:xfrm>
            <a:off x="4631547" y="150312"/>
            <a:ext cx="926857" cy="201593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500" dirty="0"/>
              <a:t>?</a:t>
            </a:r>
          </a:p>
        </p:txBody>
      </p:sp>
      <p:sp>
        <p:nvSpPr>
          <p:cNvPr id="34" name="Wolke 33"/>
          <p:cNvSpPr/>
          <p:nvPr/>
        </p:nvSpPr>
        <p:spPr>
          <a:xfrm rot="2737248">
            <a:off x="5287597" y="319573"/>
            <a:ext cx="1636383" cy="723457"/>
          </a:xfrm>
          <a:prstGeom prst="clou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400" dirty="0">
                <a:solidFill>
                  <a:schemeClr val="tx1"/>
                </a:solidFill>
              </a:rPr>
              <a:t>VERMÖGEN</a:t>
            </a:r>
            <a:endParaRPr lang="de-DE" dirty="0">
              <a:solidFill>
                <a:schemeClr val="tx1"/>
              </a:solidFill>
            </a:endParaRPr>
          </a:p>
        </p:txBody>
      </p:sp>
      <p:sp>
        <p:nvSpPr>
          <p:cNvPr id="35" name="Textfeld 34"/>
          <p:cNvSpPr txBox="1"/>
          <p:nvPr/>
        </p:nvSpPr>
        <p:spPr>
          <a:xfrm>
            <a:off x="4509369" y="2785274"/>
            <a:ext cx="525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1.</a:t>
            </a:r>
          </a:p>
        </p:txBody>
      </p:sp>
      <p:sp>
        <p:nvSpPr>
          <p:cNvPr id="36" name="Textfeld 35"/>
          <p:cNvSpPr txBox="1"/>
          <p:nvPr/>
        </p:nvSpPr>
        <p:spPr>
          <a:xfrm>
            <a:off x="515655" y="4325619"/>
            <a:ext cx="1789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1. </a:t>
            </a:r>
            <a:r>
              <a:rPr lang="de-DE" u="sng" dirty="0"/>
              <a:t>SICHERHEIT:</a:t>
            </a:r>
            <a:r>
              <a:rPr lang="de-DE" dirty="0"/>
              <a:t>		</a:t>
            </a:r>
          </a:p>
        </p:txBody>
      </p:sp>
      <p:sp>
        <p:nvSpPr>
          <p:cNvPr id="37" name="Textfeld 36"/>
          <p:cNvSpPr txBox="1"/>
          <p:nvPr/>
        </p:nvSpPr>
        <p:spPr>
          <a:xfrm>
            <a:off x="1984112" y="4327706"/>
            <a:ext cx="30521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ERGO Unternehmensgruppe		</a:t>
            </a:r>
          </a:p>
        </p:txBody>
      </p:sp>
      <p:sp>
        <p:nvSpPr>
          <p:cNvPr id="38" name="Textfeld 37"/>
          <p:cNvSpPr txBox="1"/>
          <p:nvPr/>
        </p:nvSpPr>
        <p:spPr>
          <a:xfrm>
            <a:off x="517743" y="4789118"/>
            <a:ext cx="1789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2. </a:t>
            </a:r>
            <a:r>
              <a:rPr lang="de-DE" u="sng" dirty="0"/>
              <a:t>GEWINNE:</a:t>
            </a:r>
            <a:r>
              <a:rPr lang="de-DE" dirty="0"/>
              <a:t>		</a:t>
            </a:r>
          </a:p>
        </p:txBody>
      </p:sp>
      <p:sp>
        <p:nvSpPr>
          <p:cNvPr id="39" name="Textfeld 38"/>
          <p:cNvSpPr txBox="1"/>
          <p:nvPr/>
        </p:nvSpPr>
        <p:spPr>
          <a:xfrm>
            <a:off x="607513" y="8514311"/>
            <a:ext cx="17891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3. </a:t>
            </a:r>
            <a:r>
              <a:rPr lang="de-DE" u="sng" dirty="0"/>
              <a:t>STEUER:</a:t>
            </a:r>
            <a:r>
              <a:rPr lang="de-DE" dirty="0"/>
              <a:t>		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607513" y="8892343"/>
            <a:ext cx="6156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Gewinne aus Kapitalabfindungen sind zu 50% steuerfrei!	</a:t>
            </a:r>
          </a:p>
        </p:txBody>
      </p:sp>
      <p:sp>
        <p:nvSpPr>
          <p:cNvPr id="41" name="Textfeld 40"/>
          <p:cNvSpPr txBox="1"/>
          <p:nvPr/>
        </p:nvSpPr>
        <p:spPr>
          <a:xfrm>
            <a:off x="607513" y="9162233"/>
            <a:ext cx="61565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auf monatliche Renten entfallen i.d.R. keine Steuern!	</a:t>
            </a:r>
          </a:p>
        </p:txBody>
      </p:sp>
      <p:cxnSp>
        <p:nvCxnSpPr>
          <p:cNvPr id="42" name="Gerader Verbinder 41"/>
          <p:cNvCxnSpPr/>
          <p:nvPr/>
        </p:nvCxnSpPr>
        <p:spPr>
          <a:xfrm>
            <a:off x="803753" y="7780750"/>
            <a:ext cx="5398718" cy="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Gerader Verbinder 42"/>
          <p:cNvCxnSpPr/>
          <p:nvPr/>
        </p:nvCxnSpPr>
        <p:spPr>
          <a:xfrm>
            <a:off x="3810000" y="7542756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Textfeld 43"/>
          <p:cNvSpPr txBox="1"/>
          <p:nvPr/>
        </p:nvSpPr>
        <p:spPr>
          <a:xfrm>
            <a:off x="3607496" y="792897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67</a:t>
            </a:r>
          </a:p>
        </p:txBody>
      </p:sp>
      <p:sp>
        <p:nvSpPr>
          <p:cNvPr id="45" name="Textfeld 44"/>
          <p:cNvSpPr txBox="1"/>
          <p:nvPr/>
        </p:nvSpPr>
        <p:spPr>
          <a:xfrm>
            <a:off x="2895600" y="7931063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60</a:t>
            </a:r>
          </a:p>
        </p:txBody>
      </p:sp>
      <p:sp>
        <p:nvSpPr>
          <p:cNvPr id="46" name="Textfeld 45"/>
          <p:cNvSpPr txBox="1"/>
          <p:nvPr/>
        </p:nvSpPr>
        <p:spPr>
          <a:xfrm>
            <a:off x="678494" y="794358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</a:t>
            </a:r>
          </a:p>
        </p:txBody>
      </p:sp>
      <p:cxnSp>
        <p:nvCxnSpPr>
          <p:cNvPr id="47" name="Gerader Verbinder 46"/>
          <p:cNvCxnSpPr/>
          <p:nvPr/>
        </p:nvCxnSpPr>
        <p:spPr>
          <a:xfrm>
            <a:off x="893523" y="7557370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Gerader Verbinder 47"/>
          <p:cNvCxnSpPr/>
          <p:nvPr/>
        </p:nvCxnSpPr>
        <p:spPr>
          <a:xfrm>
            <a:off x="3085578" y="7569896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Gerader Verbinder 49"/>
          <p:cNvCxnSpPr/>
          <p:nvPr/>
        </p:nvCxnSpPr>
        <p:spPr>
          <a:xfrm flipV="1">
            <a:off x="901874" y="7227518"/>
            <a:ext cx="2179529" cy="551145"/>
          </a:xfrm>
          <a:prstGeom prst="line">
            <a:avLst/>
          </a:prstGeom>
          <a:ln w="28575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2" name="Gerader Verbinder 51"/>
          <p:cNvCxnSpPr/>
          <p:nvPr/>
        </p:nvCxnSpPr>
        <p:spPr>
          <a:xfrm>
            <a:off x="3068877" y="7227518"/>
            <a:ext cx="73903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Gerader Verbinder 53"/>
          <p:cNvCxnSpPr/>
          <p:nvPr/>
        </p:nvCxnSpPr>
        <p:spPr>
          <a:xfrm flipV="1">
            <a:off x="901874" y="5724395"/>
            <a:ext cx="2918564" cy="205426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Gerader Verbinder 55"/>
          <p:cNvCxnSpPr/>
          <p:nvPr/>
        </p:nvCxnSpPr>
        <p:spPr>
          <a:xfrm flipV="1">
            <a:off x="3807912" y="5711868"/>
            <a:ext cx="0" cy="205427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Textfeld 62"/>
          <p:cNvSpPr txBox="1"/>
          <p:nvPr/>
        </p:nvSpPr>
        <p:spPr>
          <a:xfrm>
            <a:off x="1215025" y="7728560"/>
            <a:ext cx="15552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(120 x 12 x 35)</a:t>
            </a:r>
          </a:p>
        </p:txBody>
      </p:sp>
      <p:sp>
        <p:nvSpPr>
          <p:cNvPr id="64" name="Textfeld 63"/>
          <p:cNvSpPr txBox="1"/>
          <p:nvPr/>
        </p:nvSpPr>
        <p:spPr>
          <a:xfrm rot="20045831">
            <a:off x="538619" y="6751529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120 €</a:t>
            </a:r>
          </a:p>
        </p:txBody>
      </p:sp>
      <p:sp>
        <p:nvSpPr>
          <p:cNvPr id="65" name="Textfeld 64"/>
          <p:cNvSpPr txBox="1"/>
          <p:nvPr/>
        </p:nvSpPr>
        <p:spPr>
          <a:xfrm>
            <a:off x="3736674" y="5338757"/>
            <a:ext cx="283651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err="1"/>
              <a:t>vorauss</a:t>
            </a:r>
            <a:r>
              <a:rPr lang="de-DE" dirty="0"/>
              <a:t>. Kapitalabfindung</a:t>
            </a:r>
          </a:p>
          <a:p>
            <a:pPr algn="ctr"/>
            <a:r>
              <a:rPr lang="de-DE" dirty="0"/>
              <a:t>237.812</a:t>
            </a:r>
            <a:r>
              <a:rPr lang="de-DE" b="1" dirty="0"/>
              <a:t> </a:t>
            </a:r>
            <a:r>
              <a:rPr lang="de-DE" dirty="0"/>
              <a:t>€</a:t>
            </a:r>
          </a:p>
          <a:p>
            <a:pPr algn="ctr"/>
            <a:endParaRPr lang="de-DE" sz="500" dirty="0"/>
          </a:p>
          <a:p>
            <a:pPr algn="ctr"/>
            <a:r>
              <a:rPr lang="de-DE" dirty="0"/>
              <a:t>oder</a:t>
            </a:r>
          </a:p>
          <a:p>
            <a:pPr algn="ctr"/>
            <a:endParaRPr lang="de-DE" sz="400" dirty="0"/>
          </a:p>
          <a:p>
            <a:pPr algn="ctr"/>
            <a:r>
              <a:rPr lang="de-DE" dirty="0"/>
              <a:t>798 € mtl.</a:t>
            </a:r>
          </a:p>
          <a:p>
            <a:pPr algn="ctr"/>
            <a:r>
              <a:rPr lang="de-DE" dirty="0"/>
              <a:t>lebenslang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3832861" y="7204554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50.400 €</a:t>
            </a:r>
          </a:p>
        </p:txBody>
      </p:sp>
      <p:sp>
        <p:nvSpPr>
          <p:cNvPr id="4" name="Rechteck 3"/>
          <p:cNvSpPr/>
          <p:nvPr/>
        </p:nvSpPr>
        <p:spPr>
          <a:xfrm>
            <a:off x="4509369" y="3893315"/>
            <a:ext cx="18341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4.  ABSICHERUNG</a:t>
            </a:r>
          </a:p>
        </p:txBody>
      </p:sp>
      <p:sp>
        <p:nvSpPr>
          <p:cNvPr id="51" name="Rechteck 50"/>
          <p:cNvSpPr/>
          <p:nvPr/>
        </p:nvSpPr>
        <p:spPr>
          <a:xfrm>
            <a:off x="1150099" y="1313239"/>
            <a:ext cx="182909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Berufsunfähigkeit</a:t>
            </a:r>
          </a:p>
        </p:txBody>
      </p:sp>
      <p:sp>
        <p:nvSpPr>
          <p:cNvPr id="53" name="Rechteck 52"/>
          <p:cNvSpPr/>
          <p:nvPr/>
        </p:nvSpPr>
        <p:spPr>
          <a:xfrm>
            <a:off x="2445244" y="901968"/>
            <a:ext cx="7350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Unfall</a:t>
            </a:r>
          </a:p>
        </p:txBody>
      </p:sp>
      <p:sp>
        <p:nvSpPr>
          <p:cNvPr id="55" name="Rechteck 54"/>
          <p:cNvSpPr/>
          <p:nvPr/>
        </p:nvSpPr>
        <p:spPr>
          <a:xfrm>
            <a:off x="2923320" y="390489"/>
            <a:ext cx="5200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/>
              <a:t>Tod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2154477" y="1615858"/>
            <a:ext cx="200416" cy="2004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Gerader Verbinder 56"/>
          <p:cNvCxnSpPr/>
          <p:nvPr/>
        </p:nvCxnSpPr>
        <p:spPr>
          <a:xfrm>
            <a:off x="3208751" y="653442"/>
            <a:ext cx="123172" cy="14822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Gerader Verbinder 57"/>
          <p:cNvCxnSpPr/>
          <p:nvPr/>
        </p:nvCxnSpPr>
        <p:spPr>
          <a:xfrm>
            <a:off x="2845496" y="1167009"/>
            <a:ext cx="200416" cy="2004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" name="Bogen 18"/>
          <p:cNvSpPr/>
          <p:nvPr/>
        </p:nvSpPr>
        <p:spPr>
          <a:xfrm rot="20232939">
            <a:off x="1056286" y="495566"/>
            <a:ext cx="3003484" cy="1118802"/>
          </a:xfrm>
          <a:prstGeom prst="arc">
            <a:avLst>
              <a:gd name="adj1" fmla="val 11316458"/>
              <a:gd name="adj2" fmla="val 20971374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Rechteck 19"/>
          <p:cNvSpPr/>
          <p:nvPr/>
        </p:nvSpPr>
        <p:spPr>
          <a:xfrm rot="19991663">
            <a:off x="559392" y="483682"/>
            <a:ext cx="3672608" cy="130460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>
                <a:gd name="adj" fmla="val 5849084"/>
              </a:avLst>
            </a:prstTxWarp>
            <a:spAutoFit/>
          </a:bodyPr>
          <a:lstStyle/>
          <a:p>
            <a:pPr algn="ctr"/>
            <a:r>
              <a:rPr lang="de-DE" sz="2800" b="0" cap="none" spc="0" dirty="0">
                <a:ln w="0"/>
                <a:solidFill>
                  <a:schemeClr val="tx1"/>
                </a:solidFill>
              </a:rPr>
              <a:t>Absicherung</a:t>
            </a:r>
          </a:p>
        </p:txBody>
      </p:sp>
      <p:sp>
        <p:nvSpPr>
          <p:cNvPr id="59" name="Textfeld 58"/>
          <p:cNvSpPr txBox="1"/>
          <p:nvPr/>
        </p:nvSpPr>
        <p:spPr>
          <a:xfrm>
            <a:off x="4509370" y="3159788"/>
            <a:ext cx="525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2.</a:t>
            </a:r>
          </a:p>
        </p:txBody>
      </p:sp>
      <p:sp>
        <p:nvSpPr>
          <p:cNvPr id="60" name="Textfeld 59"/>
          <p:cNvSpPr txBox="1"/>
          <p:nvPr/>
        </p:nvSpPr>
        <p:spPr>
          <a:xfrm>
            <a:off x="4509370" y="3524093"/>
            <a:ext cx="525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3.</a:t>
            </a:r>
          </a:p>
        </p:txBody>
      </p:sp>
      <p:sp>
        <p:nvSpPr>
          <p:cNvPr id="61" name="Textfeld 60"/>
          <p:cNvSpPr txBox="1"/>
          <p:nvPr/>
        </p:nvSpPr>
        <p:spPr>
          <a:xfrm>
            <a:off x="917584" y="2787721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150 €</a:t>
            </a:r>
          </a:p>
        </p:txBody>
      </p:sp>
      <p:sp>
        <p:nvSpPr>
          <p:cNvPr id="62" name="Textfeld 61"/>
          <p:cNvSpPr txBox="1"/>
          <p:nvPr/>
        </p:nvSpPr>
        <p:spPr>
          <a:xfrm>
            <a:off x="917584" y="315978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120 €</a:t>
            </a:r>
          </a:p>
        </p:txBody>
      </p:sp>
      <p:sp>
        <p:nvSpPr>
          <p:cNvPr id="66" name="Textfeld 65"/>
          <p:cNvSpPr txBox="1"/>
          <p:nvPr/>
        </p:nvSpPr>
        <p:spPr>
          <a:xfrm>
            <a:off x="917914" y="352294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100 €</a:t>
            </a:r>
          </a:p>
        </p:txBody>
      </p:sp>
      <p:sp>
        <p:nvSpPr>
          <p:cNvPr id="67" name="Textfeld 66"/>
          <p:cNvSpPr txBox="1"/>
          <p:nvPr/>
        </p:nvSpPr>
        <p:spPr>
          <a:xfrm>
            <a:off x="2640541" y="3024002"/>
            <a:ext cx="8817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/>
              <a:t>JA !</a:t>
            </a:r>
          </a:p>
        </p:txBody>
      </p:sp>
      <p:sp>
        <p:nvSpPr>
          <p:cNvPr id="68" name="Textfeld 67"/>
          <p:cNvSpPr txBox="1"/>
          <p:nvPr/>
        </p:nvSpPr>
        <p:spPr>
          <a:xfrm>
            <a:off x="5905950" y="1768445"/>
            <a:ext cx="6983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33%</a:t>
            </a:r>
          </a:p>
        </p:txBody>
      </p:sp>
      <p:sp>
        <p:nvSpPr>
          <p:cNvPr id="69" name="Textfeld 68"/>
          <p:cNvSpPr txBox="1"/>
          <p:nvPr/>
        </p:nvSpPr>
        <p:spPr>
          <a:xfrm>
            <a:off x="2629289" y="2331965"/>
            <a:ext cx="169218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&amp; GELD VERDIENEN</a:t>
            </a:r>
          </a:p>
        </p:txBody>
      </p:sp>
      <p:sp>
        <p:nvSpPr>
          <p:cNvPr id="70" name="Textfeld 69"/>
          <p:cNvSpPr txBox="1"/>
          <p:nvPr/>
        </p:nvSpPr>
        <p:spPr>
          <a:xfrm>
            <a:off x="4779190" y="2785274"/>
            <a:ext cx="2078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SICHERHEIT</a:t>
            </a:r>
          </a:p>
        </p:txBody>
      </p:sp>
      <p:sp>
        <p:nvSpPr>
          <p:cNvPr id="71" name="Textfeld 70"/>
          <p:cNvSpPr txBox="1"/>
          <p:nvPr/>
        </p:nvSpPr>
        <p:spPr>
          <a:xfrm>
            <a:off x="4779190" y="3159788"/>
            <a:ext cx="2078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GEWINNE</a:t>
            </a:r>
          </a:p>
        </p:txBody>
      </p:sp>
      <p:sp>
        <p:nvSpPr>
          <p:cNvPr id="72" name="Textfeld 71"/>
          <p:cNvSpPr txBox="1"/>
          <p:nvPr/>
        </p:nvSpPr>
        <p:spPr>
          <a:xfrm>
            <a:off x="4779189" y="3524093"/>
            <a:ext cx="20788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STEUER</a:t>
            </a:r>
          </a:p>
        </p:txBody>
      </p:sp>
      <p:cxnSp>
        <p:nvCxnSpPr>
          <p:cNvPr id="6" name="Gerader Verbinder 5"/>
          <p:cNvCxnSpPr/>
          <p:nvPr/>
        </p:nvCxnSpPr>
        <p:spPr>
          <a:xfrm>
            <a:off x="902264" y="2876039"/>
            <a:ext cx="736182" cy="2097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Gerader Verbinder 72"/>
          <p:cNvCxnSpPr/>
          <p:nvPr/>
        </p:nvCxnSpPr>
        <p:spPr>
          <a:xfrm>
            <a:off x="904764" y="3613053"/>
            <a:ext cx="736182" cy="2097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Gerader Verbinder 73"/>
          <p:cNvCxnSpPr/>
          <p:nvPr/>
        </p:nvCxnSpPr>
        <p:spPr>
          <a:xfrm flipV="1">
            <a:off x="887603" y="2862269"/>
            <a:ext cx="765833" cy="2268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Gerader Verbinder 74"/>
          <p:cNvCxnSpPr/>
          <p:nvPr/>
        </p:nvCxnSpPr>
        <p:spPr>
          <a:xfrm flipV="1">
            <a:off x="890103" y="3584296"/>
            <a:ext cx="765833" cy="22689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Ellipse 26"/>
          <p:cNvSpPr/>
          <p:nvPr/>
        </p:nvSpPr>
        <p:spPr>
          <a:xfrm>
            <a:off x="898107" y="3169596"/>
            <a:ext cx="723741" cy="36834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76" name="Gerader Verbinder 75"/>
          <p:cNvCxnSpPr/>
          <p:nvPr/>
        </p:nvCxnSpPr>
        <p:spPr>
          <a:xfrm flipV="1">
            <a:off x="3807912" y="7227518"/>
            <a:ext cx="0" cy="55114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feld 11"/>
          <p:cNvSpPr txBox="1"/>
          <p:nvPr/>
        </p:nvSpPr>
        <p:spPr>
          <a:xfrm>
            <a:off x="4257636" y="2787721"/>
            <a:ext cx="386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>
                <a:latin typeface="Lucida Console" panose="020B0609040504020204" pitchFamily="49" charset="0"/>
              </a:rPr>
              <a:t>V</a:t>
            </a:r>
          </a:p>
        </p:txBody>
      </p:sp>
      <p:sp>
        <p:nvSpPr>
          <p:cNvPr id="77" name="Textfeld 76"/>
          <p:cNvSpPr txBox="1"/>
          <p:nvPr/>
        </p:nvSpPr>
        <p:spPr>
          <a:xfrm>
            <a:off x="4244903" y="3161379"/>
            <a:ext cx="386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>
                <a:latin typeface="Lucida Console" panose="020B0609040504020204" pitchFamily="49" charset="0"/>
              </a:rPr>
              <a:t>V</a:t>
            </a:r>
          </a:p>
        </p:txBody>
      </p:sp>
      <p:sp>
        <p:nvSpPr>
          <p:cNvPr id="78" name="Textfeld 77"/>
          <p:cNvSpPr txBox="1"/>
          <p:nvPr/>
        </p:nvSpPr>
        <p:spPr>
          <a:xfrm>
            <a:off x="4242149" y="3525964"/>
            <a:ext cx="386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i="1" dirty="0">
                <a:latin typeface="Lucida Console" panose="020B0609040504020204" pitchFamily="49" charset="0"/>
              </a:rPr>
              <a:t>V</a:t>
            </a:r>
          </a:p>
        </p:txBody>
      </p:sp>
      <p:sp>
        <p:nvSpPr>
          <p:cNvPr id="79" name="Ellipse 78"/>
          <p:cNvSpPr/>
          <p:nvPr/>
        </p:nvSpPr>
        <p:spPr>
          <a:xfrm>
            <a:off x="3849209" y="7216445"/>
            <a:ext cx="981041" cy="36834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0" name="Ellipse 79"/>
          <p:cNvSpPr/>
          <p:nvPr/>
        </p:nvSpPr>
        <p:spPr>
          <a:xfrm>
            <a:off x="4488409" y="5629991"/>
            <a:ext cx="1297794" cy="368342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3" name="Gerader Verbinder 2"/>
          <p:cNvCxnSpPr/>
          <p:nvPr/>
        </p:nvCxnSpPr>
        <p:spPr>
          <a:xfrm flipV="1">
            <a:off x="626405" y="6901737"/>
            <a:ext cx="634750" cy="308256"/>
          </a:xfrm>
          <a:prstGeom prst="line">
            <a:avLst/>
          </a:prstGeom>
          <a:ln w="571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Gerader Verbinder 80"/>
          <p:cNvCxnSpPr/>
          <p:nvPr/>
        </p:nvCxnSpPr>
        <p:spPr>
          <a:xfrm>
            <a:off x="4659584" y="6617812"/>
            <a:ext cx="955444" cy="0"/>
          </a:xfrm>
          <a:prstGeom prst="line">
            <a:avLst/>
          </a:prstGeom>
          <a:ln w="57150" cmpd="dbl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30618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250"/>
                            </p:stCondLst>
                            <p:childTnLst>
                              <p:par>
                                <p:cTn id="1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25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25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750"/>
                            </p:stCondLst>
                            <p:childTnLst>
                              <p:par>
                                <p:cTn id="1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5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1000"/>
                            </p:stCondLst>
                            <p:childTnLst>
                              <p:par>
                                <p:cTn id="1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25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4" fill="hold">
                      <p:stCondLst>
                        <p:cond delay="indefinite"/>
                      </p:stCondLst>
                      <p:childTnLst>
                        <p:par>
                          <p:cTn id="155" fill="hold">
                            <p:stCondLst>
                              <p:cond delay="0"/>
                            </p:stCondLst>
                            <p:childTnLst>
                              <p:par>
                                <p:cTn id="1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50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1000"/>
                            </p:stCondLst>
                            <p:childTnLst>
                              <p:par>
                                <p:cTn id="2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6" fill="hold">
                      <p:stCondLst>
                        <p:cond delay="indefinite"/>
                      </p:stCondLst>
                      <p:childTnLst>
                        <p:par>
                          <p:cTn id="227" fill="hold">
                            <p:stCondLst>
                              <p:cond delay="0"/>
                            </p:stCondLst>
                            <p:childTnLst>
                              <p:par>
                                <p:cTn id="2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5" dur="500"/>
                                        <p:tgtEl>
                                          <p:spTgt spid="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8" dur="500"/>
                                        <p:tgtEl>
                                          <p:spTgt spid="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9" fill="hold">
                      <p:stCondLst>
                        <p:cond delay="indefinite"/>
                      </p:stCondLst>
                      <p:childTnLst>
                        <p:par>
                          <p:cTn id="240" fill="hold">
                            <p:stCondLst>
                              <p:cond delay="0"/>
                            </p:stCondLst>
                            <p:childTnLst>
                              <p:par>
                                <p:cTn id="2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4" fill="hold">
                      <p:stCondLst>
                        <p:cond delay="indefinite"/>
                      </p:stCondLst>
                      <p:childTnLst>
                        <p:par>
                          <p:cTn id="245" fill="hold">
                            <p:stCondLst>
                              <p:cond delay="0"/>
                            </p:stCondLst>
                            <p:childTnLst>
                              <p:par>
                                <p:cTn id="2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8" dur="500"/>
                                        <p:tgtEl>
                                          <p:spTgt spid="6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3" dur="500"/>
                                        <p:tgtEl>
                                          <p:spTgt spid="6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4" fill="hold">
                      <p:stCondLst>
                        <p:cond delay="indefinite"/>
                      </p:stCondLst>
                      <p:childTnLst>
                        <p:par>
                          <p:cTn id="255" fill="hold">
                            <p:stCondLst>
                              <p:cond delay="0"/>
                            </p:stCondLst>
                            <p:childTnLst>
                              <p:par>
                                <p:cTn id="2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9" fill="hold">
                      <p:stCondLst>
                        <p:cond delay="indefinite"/>
                      </p:stCondLst>
                      <p:childTnLst>
                        <p:par>
                          <p:cTn id="260" fill="hold">
                            <p:stCondLst>
                              <p:cond delay="0"/>
                            </p:stCondLst>
                            <p:childTnLst>
                              <p:par>
                                <p:cTn id="2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9" fill="hold">
                      <p:stCondLst>
                        <p:cond delay="indefinite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9" fill="hold">
                      <p:stCondLst>
                        <p:cond delay="indefinite"/>
                      </p:stCondLst>
                      <p:childTnLst>
                        <p:par>
                          <p:cTn id="280" fill="hold">
                            <p:stCondLst>
                              <p:cond delay="0"/>
                            </p:stCondLst>
                            <p:childTnLst>
                              <p:par>
                                <p:cTn id="2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4" fill="hold">
                      <p:stCondLst>
                        <p:cond delay="indefinite"/>
                      </p:stCondLst>
                      <p:childTnLst>
                        <p:par>
                          <p:cTn id="285" fill="hold">
                            <p:stCondLst>
                              <p:cond delay="0"/>
                            </p:stCondLst>
                            <p:childTnLst>
                              <p:par>
                                <p:cTn id="2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9" fill="hold">
                      <p:stCondLst>
                        <p:cond delay="indefinite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4" fill="hold">
                      <p:stCondLst>
                        <p:cond delay="indefinite"/>
                      </p:stCondLst>
                      <p:childTnLst>
                        <p:par>
                          <p:cTn id="295" fill="hold">
                            <p:stCondLst>
                              <p:cond delay="0"/>
                            </p:stCondLst>
                            <p:childTnLst>
                              <p:par>
                                <p:cTn id="2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9" fill="hold">
                      <p:stCondLst>
                        <p:cond delay="indefinite"/>
                      </p:stCondLst>
                      <p:childTnLst>
                        <p:par>
                          <p:cTn id="300" fill="hold">
                            <p:stCondLst>
                              <p:cond delay="0"/>
                            </p:stCondLst>
                            <p:childTnLst>
                              <p:par>
                                <p:cTn id="30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1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4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1" fill="hold">
                      <p:stCondLst>
                        <p:cond delay="indefinite"/>
                      </p:stCondLst>
                      <p:childTnLst>
                        <p:par>
                          <p:cTn id="332" fill="hold">
                            <p:stCondLst>
                              <p:cond delay="0"/>
                            </p:stCondLst>
                            <p:childTnLst>
                              <p:par>
                                <p:cTn id="3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4" grpId="0"/>
      <p:bldP spid="28" grpId="0"/>
      <p:bldP spid="31" grpId="0"/>
      <p:bldP spid="34" grpId="0" animBg="1"/>
      <p:bldP spid="35" grpId="0"/>
      <p:bldP spid="36" grpId="0"/>
      <p:bldP spid="37" grpId="0"/>
      <p:bldP spid="38" grpId="0"/>
      <p:bldP spid="39" grpId="0"/>
      <p:bldP spid="40" grpId="0"/>
      <p:bldP spid="41" grpId="0"/>
      <p:bldP spid="44" grpId="0"/>
      <p:bldP spid="45" grpId="0"/>
      <p:bldP spid="46" grpId="0"/>
      <p:bldP spid="63" grpId="0"/>
      <p:bldP spid="64" grpId="0"/>
      <p:bldP spid="49" grpId="0"/>
      <p:bldP spid="4" grpId="0"/>
      <p:bldP spid="51" grpId="0"/>
      <p:bldP spid="53" grpId="0"/>
      <p:bldP spid="55" grpId="0"/>
      <p:bldP spid="19" grpId="0" animBg="1"/>
      <p:bldP spid="20" grpId="0"/>
      <p:bldP spid="59" grpId="0"/>
      <p:bldP spid="60" grpId="0"/>
      <p:bldP spid="61" grpId="0"/>
      <p:bldP spid="62" grpId="0"/>
      <p:bldP spid="66" grpId="0"/>
      <p:bldP spid="67" grpId="0"/>
      <p:bldP spid="68" grpId="0"/>
      <p:bldP spid="69" grpId="0"/>
      <p:bldP spid="70" grpId="0"/>
      <p:bldP spid="71" grpId="0"/>
      <p:bldP spid="72" grpId="0"/>
      <p:bldP spid="27" grpId="0" animBg="1"/>
      <p:bldP spid="12" grpId="0"/>
      <p:bldP spid="77" grpId="0"/>
      <p:bldP spid="78" grpId="0"/>
      <p:bldP spid="79" grpId="0" animBg="1"/>
      <p:bldP spid="8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Gerader Verbinder 3"/>
          <p:cNvCxnSpPr/>
          <p:nvPr/>
        </p:nvCxnSpPr>
        <p:spPr>
          <a:xfrm>
            <a:off x="626301" y="2354893"/>
            <a:ext cx="5398718" cy="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Rechteck 4"/>
          <p:cNvSpPr/>
          <p:nvPr/>
        </p:nvSpPr>
        <p:spPr>
          <a:xfrm>
            <a:off x="512473" y="258964"/>
            <a:ext cx="18998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42900" indent="-342900">
              <a:buAutoNum type="arabicPeriod" startAt="4"/>
            </a:pPr>
            <a:r>
              <a:rPr lang="de-DE" dirty="0"/>
              <a:t>ABSICHERUNG</a:t>
            </a:r>
          </a:p>
        </p:txBody>
      </p:sp>
      <p:sp>
        <p:nvSpPr>
          <p:cNvPr id="6" name="Rechteck 5"/>
          <p:cNvSpPr/>
          <p:nvPr/>
        </p:nvSpPr>
        <p:spPr>
          <a:xfrm>
            <a:off x="499947" y="597167"/>
            <a:ext cx="25777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u="sng" dirty="0"/>
              <a:t>4.1. BERUFSUNFÄHIGKEIT</a:t>
            </a:r>
          </a:p>
        </p:txBody>
      </p:sp>
      <p:sp>
        <p:nvSpPr>
          <p:cNvPr id="7" name="Textfeld 6"/>
          <p:cNvSpPr txBox="1"/>
          <p:nvPr/>
        </p:nvSpPr>
        <p:spPr>
          <a:xfrm rot="20045831">
            <a:off x="313151" y="1528176"/>
            <a:ext cx="7056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120 €</a:t>
            </a:r>
          </a:p>
        </p:txBody>
      </p:sp>
      <p:sp>
        <p:nvSpPr>
          <p:cNvPr id="8" name="Textfeld 7"/>
          <p:cNvSpPr txBox="1"/>
          <p:nvPr/>
        </p:nvSpPr>
        <p:spPr>
          <a:xfrm>
            <a:off x="565760" y="2544870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</a:t>
            </a:r>
          </a:p>
        </p:txBody>
      </p:sp>
      <p:cxnSp>
        <p:nvCxnSpPr>
          <p:cNvPr id="9" name="Gerader Verbinder 8"/>
          <p:cNvCxnSpPr/>
          <p:nvPr/>
        </p:nvCxnSpPr>
        <p:spPr>
          <a:xfrm>
            <a:off x="780789" y="2158652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Gerade Verbindung mit Pfeil 10"/>
          <p:cNvCxnSpPr/>
          <p:nvPr/>
        </p:nvCxnSpPr>
        <p:spPr>
          <a:xfrm flipV="1">
            <a:off x="3469710" y="1327760"/>
            <a:ext cx="0" cy="127765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Textfeld 13"/>
          <p:cNvSpPr txBox="1"/>
          <p:nvPr/>
        </p:nvSpPr>
        <p:spPr>
          <a:xfrm>
            <a:off x="3281819" y="2580362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67</a:t>
            </a:r>
          </a:p>
        </p:txBody>
      </p:sp>
      <p:sp>
        <p:nvSpPr>
          <p:cNvPr id="15" name="Textfeld 14"/>
          <p:cNvSpPr txBox="1"/>
          <p:nvPr/>
        </p:nvSpPr>
        <p:spPr>
          <a:xfrm>
            <a:off x="3375676" y="989762"/>
            <a:ext cx="328745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/>
              <a:t>vorauss</a:t>
            </a:r>
            <a:r>
              <a:rPr lang="de-DE" sz="1600" dirty="0"/>
              <a:t>. Kapitalabfindung oder</a:t>
            </a:r>
          </a:p>
          <a:p>
            <a:pPr algn="ctr"/>
            <a:endParaRPr lang="de-DE" sz="300" dirty="0"/>
          </a:p>
          <a:p>
            <a:pPr algn="ctr"/>
            <a:r>
              <a:rPr lang="de-DE" sz="1600" dirty="0"/>
              <a:t>mtl. Rente lebenslang</a:t>
            </a:r>
          </a:p>
        </p:txBody>
      </p:sp>
      <p:cxnSp>
        <p:nvCxnSpPr>
          <p:cNvPr id="17" name="Gerader Verbinder 16"/>
          <p:cNvCxnSpPr/>
          <p:nvPr/>
        </p:nvCxnSpPr>
        <p:spPr>
          <a:xfrm>
            <a:off x="901874" y="1941535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Gerader Verbinder 17"/>
          <p:cNvCxnSpPr/>
          <p:nvPr/>
        </p:nvCxnSpPr>
        <p:spPr>
          <a:xfrm>
            <a:off x="979118" y="1941863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Gerader Verbinder 18"/>
          <p:cNvCxnSpPr/>
          <p:nvPr/>
        </p:nvCxnSpPr>
        <p:spPr>
          <a:xfrm>
            <a:off x="1055221" y="1942710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Gerader Verbinder 19"/>
          <p:cNvCxnSpPr/>
          <p:nvPr/>
        </p:nvCxnSpPr>
        <p:spPr>
          <a:xfrm>
            <a:off x="1118568" y="1943916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Gerader Verbinder 20"/>
          <p:cNvCxnSpPr/>
          <p:nvPr/>
        </p:nvCxnSpPr>
        <p:spPr>
          <a:xfrm>
            <a:off x="1195812" y="1944244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Gerader Verbinder 21"/>
          <p:cNvCxnSpPr/>
          <p:nvPr/>
        </p:nvCxnSpPr>
        <p:spPr>
          <a:xfrm>
            <a:off x="1271915" y="1945091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Gerader Verbinder 22"/>
          <p:cNvCxnSpPr/>
          <p:nvPr/>
        </p:nvCxnSpPr>
        <p:spPr>
          <a:xfrm>
            <a:off x="1337643" y="1943916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Gerader Verbinder 23"/>
          <p:cNvCxnSpPr/>
          <p:nvPr/>
        </p:nvCxnSpPr>
        <p:spPr>
          <a:xfrm>
            <a:off x="1414887" y="1944244"/>
            <a:ext cx="0" cy="40083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Gerader Verbinder 24"/>
          <p:cNvCxnSpPr/>
          <p:nvPr/>
        </p:nvCxnSpPr>
        <p:spPr>
          <a:xfrm>
            <a:off x="1490990" y="1859756"/>
            <a:ext cx="0" cy="486168"/>
          </a:xfrm>
          <a:prstGeom prst="line">
            <a:avLst/>
          </a:prstGeom>
          <a:ln w="762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Gerader Verbinder 27"/>
          <p:cNvCxnSpPr/>
          <p:nvPr/>
        </p:nvCxnSpPr>
        <p:spPr>
          <a:xfrm>
            <a:off x="1495425" y="1866899"/>
            <a:ext cx="1800000" cy="0"/>
          </a:xfrm>
          <a:prstGeom prst="line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" name="Textfeld 28"/>
          <p:cNvSpPr txBox="1"/>
          <p:nvPr/>
        </p:nvSpPr>
        <p:spPr>
          <a:xfrm>
            <a:off x="1647819" y="1533525"/>
            <a:ext cx="15277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ohne Beiträge</a:t>
            </a:r>
          </a:p>
        </p:txBody>
      </p:sp>
      <p:sp>
        <p:nvSpPr>
          <p:cNvPr id="30" name="Textfeld 29"/>
          <p:cNvSpPr txBox="1"/>
          <p:nvPr/>
        </p:nvSpPr>
        <p:spPr>
          <a:xfrm>
            <a:off x="1776408" y="1924050"/>
            <a:ext cx="12170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ab 50% BU</a:t>
            </a:r>
          </a:p>
        </p:txBody>
      </p:sp>
      <p:sp>
        <p:nvSpPr>
          <p:cNvPr id="31" name="Rechteck 30"/>
          <p:cNvSpPr/>
          <p:nvPr/>
        </p:nvSpPr>
        <p:spPr>
          <a:xfrm>
            <a:off x="527087" y="3367507"/>
            <a:ext cx="13050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u="sng" dirty="0"/>
              <a:t>4.2. UNFALL</a:t>
            </a:r>
          </a:p>
        </p:txBody>
      </p:sp>
      <p:sp>
        <p:nvSpPr>
          <p:cNvPr id="33" name="Textfeld 32"/>
          <p:cNvSpPr txBox="1"/>
          <p:nvPr/>
        </p:nvSpPr>
        <p:spPr>
          <a:xfrm>
            <a:off x="3271381" y="5764061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67</a:t>
            </a:r>
          </a:p>
        </p:txBody>
      </p:sp>
      <p:sp>
        <p:nvSpPr>
          <p:cNvPr id="34" name="Textfeld 33"/>
          <p:cNvSpPr txBox="1"/>
          <p:nvPr/>
        </p:nvSpPr>
        <p:spPr>
          <a:xfrm>
            <a:off x="617952" y="5728569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25</a:t>
            </a:r>
          </a:p>
        </p:txBody>
      </p:sp>
      <p:cxnSp>
        <p:nvCxnSpPr>
          <p:cNvPr id="35" name="Gerader Verbinder 34"/>
          <p:cNvCxnSpPr/>
          <p:nvPr/>
        </p:nvCxnSpPr>
        <p:spPr>
          <a:xfrm>
            <a:off x="820455" y="5342351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Gerader Verbinder 35"/>
          <p:cNvCxnSpPr/>
          <p:nvPr/>
        </p:nvCxnSpPr>
        <p:spPr>
          <a:xfrm>
            <a:off x="3463447" y="5354877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7" name="Grafik 36"/>
          <p:cNvPicPr>
            <a:picLocks noChangeAspect="1"/>
          </p:cNvPicPr>
          <p:nvPr/>
        </p:nvPicPr>
        <p:blipFill rotWithShape="1">
          <a:blip r:embed="rId2"/>
          <a:srcRect t="19708" b="27376"/>
          <a:stretch/>
        </p:blipFill>
        <p:spPr>
          <a:xfrm>
            <a:off x="1145870" y="5223356"/>
            <a:ext cx="823470" cy="338204"/>
          </a:xfrm>
          <a:prstGeom prst="rect">
            <a:avLst/>
          </a:prstGeom>
        </p:spPr>
      </p:pic>
      <p:pic>
        <p:nvPicPr>
          <p:cNvPr id="38" name="Grafik 37"/>
          <p:cNvPicPr>
            <a:picLocks noChangeAspect="1"/>
          </p:cNvPicPr>
          <p:nvPr/>
        </p:nvPicPr>
        <p:blipFill rotWithShape="1">
          <a:blip r:embed="rId3"/>
          <a:srcRect t="8280" r="12822" b="12208"/>
          <a:stretch/>
        </p:blipFill>
        <p:spPr>
          <a:xfrm>
            <a:off x="2155977" y="4233798"/>
            <a:ext cx="1151232" cy="1352811"/>
          </a:xfrm>
          <a:prstGeom prst="rect">
            <a:avLst/>
          </a:prstGeom>
        </p:spPr>
      </p:pic>
      <p:cxnSp>
        <p:nvCxnSpPr>
          <p:cNvPr id="32" name="Gerader Verbinder 31"/>
          <p:cNvCxnSpPr/>
          <p:nvPr/>
        </p:nvCxnSpPr>
        <p:spPr>
          <a:xfrm>
            <a:off x="653441" y="5576170"/>
            <a:ext cx="5398718" cy="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Textfeld 38"/>
          <p:cNvSpPr txBox="1"/>
          <p:nvPr/>
        </p:nvSpPr>
        <p:spPr>
          <a:xfrm>
            <a:off x="1174987" y="6187857"/>
            <a:ext cx="475362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200.000 €	Rettungs- und Bergungskosten</a:t>
            </a:r>
          </a:p>
          <a:p>
            <a:r>
              <a:rPr lang="de-DE" sz="1600" dirty="0"/>
              <a:t>50.000 €	kosmetische Operationen</a:t>
            </a:r>
          </a:p>
          <a:p>
            <a:r>
              <a:rPr lang="de-DE" sz="1600" dirty="0"/>
              <a:t>300.000 €	Invaliditätskapital (ab 70%, vorher anteilig)  </a:t>
            </a:r>
          </a:p>
        </p:txBody>
      </p:sp>
      <p:sp>
        <p:nvSpPr>
          <p:cNvPr id="42" name="Textfeld 41"/>
          <p:cNvSpPr txBox="1"/>
          <p:nvPr/>
        </p:nvSpPr>
        <p:spPr>
          <a:xfrm rot="20045831">
            <a:off x="500931" y="4273463"/>
            <a:ext cx="11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6,03 € mtl.</a:t>
            </a:r>
          </a:p>
        </p:txBody>
      </p:sp>
      <p:sp>
        <p:nvSpPr>
          <p:cNvPr id="43" name="Rechteck 42"/>
          <p:cNvSpPr/>
          <p:nvPr/>
        </p:nvSpPr>
        <p:spPr>
          <a:xfrm>
            <a:off x="641908" y="8092319"/>
            <a:ext cx="9223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u="sng" dirty="0"/>
              <a:t>4.3. Tod</a:t>
            </a:r>
          </a:p>
        </p:txBody>
      </p:sp>
      <p:cxnSp>
        <p:nvCxnSpPr>
          <p:cNvPr id="44" name="Gerader Verbinder 43"/>
          <p:cNvCxnSpPr/>
          <p:nvPr/>
        </p:nvCxnSpPr>
        <p:spPr>
          <a:xfrm>
            <a:off x="730685" y="8948171"/>
            <a:ext cx="5398718" cy="0"/>
          </a:xfrm>
          <a:prstGeom prst="line">
            <a:avLst/>
          </a:prstGeom>
          <a:ln w="28575">
            <a:headEnd type="non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" name="Gerader Verbinder 44"/>
          <p:cNvCxnSpPr/>
          <p:nvPr/>
        </p:nvCxnSpPr>
        <p:spPr>
          <a:xfrm>
            <a:off x="3352800" y="8701826"/>
            <a:ext cx="0" cy="413359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feld 45"/>
          <p:cNvSpPr txBox="1"/>
          <p:nvPr/>
        </p:nvSpPr>
        <p:spPr>
          <a:xfrm>
            <a:off x="1744641" y="8525549"/>
            <a:ext cx="5904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VOR</a:t>
            </a:r>
          </a:p>
        </p:txBody>
      </p:sp>
      <p:sp>
        <p:nvSpPr>
          <p:cNvPr id="47" name="Textfeld 46"/>
          <p:cNvSpPr txBox="1"/>
          <p:nvPr/>
        </p:nvSpPr>
        <p:spPr>
          <a:xfrm>
            <a:off x="4389721" y="8515111"/>
            <a:ext cx="732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NACH</a:t>
            </a:r>
          </a:p>
        </p:txBody>
      </p:sp>
      <p:sp>
        <p:nvSpPr>
          <p:cNvPr id="48" name="Textfeld 47"/>
          <p:cNvSpPr txBox="1"/>
          <p:nvPr/>
        </p:nvSpPr>
        <p:spPr>
          <a:xfrm>
            <a:off x="3160735" y="908595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/>
              <a:t>67</a:t>
            </a:r>
          </a:p>
        </p:txBody>
      </p:sp>
      <p:sp>
        <p:nvSpPr>
          <p:cNvPr id="49" name="Textfeld 48"/>
          <p:cNvSpPr txBox="1"/>
          <p:nvPr/>
        </p:nvSpPr>
        <p:spPr>
          <a:xfrm>
            <a:off x="951978" y="8948171"/>
            <a:ext cx="23674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angesparte Beiträge</a:t>
            </a:r>
          </a:p>
          <a:p>
            <a:r>
              <a:rPr lang="de-DE" sz="1600" dirty="0"/>
              <a:t>+ Gewinne</a:t>
            </a:r>
          </a:p>
        </p:txBody>
      </p:sp>
      <p:sp>
        <p:nvSpPr>
          <p:cNvPr id="50" name="Textfeld 49"/>
          <p:cNvSpPr txBox="1"/>
          <p:nvPr/>
        </p:nvSpPr>
        <p:spPr>
          <a:xfrm>
            <a:off x="3632549" y="8950259"/>
            <a:ext cx="21556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/>
              <a:t>mtl. Rente für 20 Jahre garantiert </a:t>
            </a:r>
          </a:p>
        </p:txBody>
      </p:sp>
      <p:cxnSp>
        <p:nvCxnSpPr>
          <p:cNvPr id="3" name="Gerade Verbindung mit Pfeil 2"/>
          <p:cNvCxnSpPr/>
          <p:nvPr/>
        </p:nvCxnSpPr>
        <p:spPr>
          <a:xfrm flipH="1" flipV="1">
            <a:off x="2563318" y="2544870"/>
            <a:ext cx="789482" cy="16889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r Verbinder 11"/>
          <p:cNvCxnSpPr/>
          <p:nvPr/>
        </p:nvCxnSpPr>
        <p:spPr>
          <a:xfrm>
            <a:off x="287674" y="3237875"/>
            <a:ext cx="180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r Verbinder 50"/>
          <p:cNvCxnSpPr/>
          <p:nvPr/>
        </p:nvCxnSpPr>
        <p:spPr>
          <a:xfrm>
            <a:off x="295812" y="7747126"/>
            <a:ext cx="1800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3C21EDD2-DE1A-92F0-E84C-EFCF1821A71B}"/>
              </a:ext>
            </a:extLst>
          </p:cNvPr>
          <p:cNvSpPr txBox="1"/>
          <p:nvPr/>
        </p:nvSpPr>
        <p:spPr>
          <a:xfrm>
            <a:off x="4293031" y="60443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36931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7" fill="hold">
                      <p:stCondLst>
                        <p:cond delay="indefinite"/>
                      </p:stCondLst>
                      <p:childTnLst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2" fill="hold">
                      <p:stCondLst>
                        <p:cond delay="indefinite"/>
                      </p:stCondLst>
                      <p:childTnLst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14" grpId="0"/>
      <p:bldP spid="15" grpId="0"/>
      <p:bldP spid="29" grpId="0"/>
      <p:bldP spid="30" grpId="0"/>
      <p:bldP spid="31" grpId="0"/>
      <p:bldP spid="33" grpId="0"/>
      <p:bldP spid="34" grpId="0"/>
      <p:bldP spid="42" grpId="0"/>
      <p:bldP spid="43" grpId="0"/>
      <p:bldP spid="46" grpId="0"/>
      <p:bldP spid="47" grpId="0"/>
      <p:bldP spid="48" grpId="0"/>
      <p:bldP spid="49" grpId="0"/>
      <p:bldP spid="5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60770" y="557384"/>
            <a:ext cx="1642125" cy="2980293"/>
          </a:xfrm>
        </p:spPr>
        <p:txBody>
          <a:bodyPr>
            <a:noAutofit/>
          </a:bodyPr>
          <a:lstStyle/>
          <a:p>
            <a:pPr algn="ctr"/>
            <a:r>
              <a:rPr lang="de-DE" sz="20000" dirty="0">
                <a:latin typeface="Arial Narrow" panose="020B0606020202030204" pitchFamily="34" charset="0"/>
              </a:rPr>
              <a:t>S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315621" y="3956149"/>
            <a:ext cx="3965249" cy="3179170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2400" dirty="0"/>
              <a:t>Beruf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/>
              <a:t>Bank zu Bank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/>
              <a:t>Wartezeit ca. 2 Wochen</a:t>
            </a:r>
          </a:p>
          <a:p>
            <a:pPr marL="457200" indent="-457200">
              <a:buFont typeface="+mj-lt"/>
              <a:buAutoNum type="arabicPeriod"/>
            </a:pPr>
            <a:endParaRPr lang="de-DE" sz="2400" dirty="0"/>
          </a:p>
          <a:p>
            <a:pPr marL="457200" indent="-457200">
              <a:buFont typeface="+mj-lt"/>
              <a:buAutoNum type="arabicPeriod"/>
            </a:pPr>
            <a:r>
              <a:rPr lang="de-DE" sz="2400" dirty="0"/>
              <a:t>Gesundheitsfragen</a:t>
            </a:r>
          </a:p>
        </p:txBody>
      </p:sp>
      <p:sp>
        <p:nvSpPr>
          <p:cNvPr id="7" name="Titel 1"/>
          <p:cNvSpPr txBox="1">
            <a:spLocks/>
          </p:cNvSpPr>
          <p:nvPr/>
        </p:nvSpPr>
        <p:spPr>
          <a:xfrm>
            <a:off x="2802895" y="557384"/>
            <a:ext cx="1161563" cy="29802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20000" dirty="0">
                <a:latin typeface="Arial Narrow" panose="020B0606020202030204" pitchFamily="34" charset="0"/>
              </a:rPr>
              <a:t>I</a:t>
            </a:r>
          </a:p>
        </p:txBody>
      </p:sp>
      <p:sp>
        <p:nvSpPr>
          <p:cNvPr id="8" name="Titel 1"/>
          <p:cNvSpPr txBox="1">
            <a:spLocks/>
          </p:cNvSpPr>
          <p:nvPr/>
        </p:nvSpPr>
        <p:spPr>
          <a:xfrm>
            <a:off x="3964458" y="557384"/>
            <a:ext cx="1642125" cy="298029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de-DE" sz="20000" dirty="0">
                <a:latin typeface="Arial Narrow" panose="020B0606020202030204" pitchFamily="34" charset="0"/>
              </a:rPr>
              <a:t>E</a:t>
            </a:r>
          </a:p>
        </p:txBody>
      </p:sp>
      <p:sp>
        <p:nvSpPr>
          <p:cNvPr id="9" name="Gleichschenkliges Dreieck 8"/>
          <p:cNvSpPr/>
          <p:nvPr/>
        </p:nvSpPr>
        <p:spPr>
          <a:xfrm>
            <a:off x="1304144" y="2023672"/>
            <a:ext cx="381897" cy="329782"/>
          </a:xfrm>
          <a:prstGeom prst="triangl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Rechteck 9"/>
          <p:cNvSpPr/>
          <p:nvPr/>
        </p:nvSpPr>
        <p:spPr>
          <a:xfrm>
            <a:off x="2953063" y="557384"/>
            <a:ext cx="1514007" cy="28303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r Verbinder 11"/>
          <p:cNvCxnSpPr/>
          <p:nvPr/>
        </p:nvCxnSpPr>
        <p:spPr>
          <a:xfrm flipV="1">
            <a:off x="2668248" y="6415790"/>
            <a:ext cx="2353455" cy="71952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4" name="Gerader Verbinder 13"/>
          <p:cNvCxnSpPr/>
          <p:nvPr/>
        </p:nvCxnSpPr>
        <p:spPr>
          <a:xfrm flipH="1" flipV="1">
            <a:off x="2716785" y="6415791"/>
            <a:ext cx="2304918" cy="719528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8672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50"/>
                            </p:stCondLst>
                            <p:childTnLst>
                              <p:par>
                                <p:cTn id="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193</Words>
  <Application>Microsoft Macintosh PowerPoint</Application>
  <PresentationFormat>A4-Papier (210 x 297 mm)</PresentationFormat>
  <Paragraphs>80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9" baseType="lpstr">
      <vt:lpstr>Arial</vt:lpstr>
      <vt:lpstr>Arial Narrow</vt:lpstr>
      <vt:lpstr>Calibri</vt:lpstr>
      <vt:lpstr>Calibri Light</vt:lpstr>
      <vt:lpstr>Lucida Console</vt:lpstr>
      <vt:lpstr>Office</vt:lpstr>
      <vt:lpstr>PowerPoint-Präsentation</vt:lpstr>
      <vt:lpstr>PowerPoint-Präsentation</vt:lpstr>
      <vt:lpstr>S</vt:lpstr>
    </vt:vector>
  </TitlesOfParts>
  <Company>Bundesagentur für Arbeit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Schmidt Michael</dc:creator>
  <cp:lastModifiedBy>Berta Israel</cp:lastModifiedBy>
  <cp:revision>54</cp:revision>
  <dcterms:created xsi:type="dcterms:W3CDTF">2020-03-19T09:02:11Z</dcterms:created>
  <dcterms:modified xsi:type="dcterms:W3CDTF">2023-04-19T08:59:00Z</dcterms:modified>
</cp:coreProperties>
</file>